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2"/>
  </p:notesMasterIdLst>
  <p:sldIdLst>
    <p:sldId id="268" r:id="rId3"/>
    <p:sldId id="258" r:id="rId4"/>
    <p:sldId id="265" r:id="rId5"/>
    <p:sldId id="267" r:id="rId6"/>
    <p:sldId id="274" r:id="rId7"/>
    <p:sldId id="266" r:id="rId8"/>
    <p:sldId id="261" r:id="rId9"/>
    <p:sldId id="273" r:id="rId10"/>
    <p:sldId id="275" r:id="rId11"/>
    <p:sldId id="284" r:id="rId12"/>
    <p:sldId id="285" r:id="rId13"/>
    <p:sldId id="286" r:id="rId14"/>
    <p:sldId id="272" r:id="rId15"/>
    <p:sldId id="271" r:id="rId16"/>
    <p:sldId id="287" r:id="rId17"/>
    <p:sldId id="270" r:id="rId18"/>
    <p:sldId id="280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891DC-C407-4F3E-8FDF-057C898B1797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3DE83-620E-4C15-90FC-596DD482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147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3DE83-620E-4C15-90FC-596DD482E1A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77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4339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340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1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2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3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4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345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34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CA8FD24-458F-4432-BED4-ACEAFFA5B45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5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E620BE-4B8A-48BE-8C29-BDA95BE97DB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81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A20F186-095F-4925-828B-0A8BD36C5FF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09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4339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340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1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2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3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4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345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34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CA8FD24-458F-4432-BED4-ACEAFFA5B45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5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40FA937-B14A-4DAD-AEB0-04AE76E4A3D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01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659FB1-3774-4AAC-A06C-E3C4A5D73AB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5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9C6CEFC-2996-4735-BE7C-637C2B4F91D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45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A9BDE71-D25D-42D9-9CF4-2DD08968822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9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D055E58-769E-4EDA-84F0-27F5E368CC6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21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301437-2B36-4B77-9039-2162A8ABDA2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86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372603-6F57-4B88-91DF-DE2A4BF8947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67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40FA937-B14A-4DAD-AEB0-04AE76E4A3D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71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552D478-367E-43A0-867D-312620B3653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61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E620BE-4B8A-48BE-8C29-BDA95BE97DB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8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A20F186-095F-4925-828B-0A8BD36C5FF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33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659FB1-3774-4AAC-A06C-E3C4A5D73AB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9C6CEFC-2996-4735-BE7C-637C2B4F91D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46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A9BDE71-D25D-42D9-9CF4-2DD08968822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83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D055E58-769E-4EDA-84F0-27F5E368CC6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23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301437-2B36-4B77-9039-2162A8ABDA2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1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372603-6F57-4B88-91DF-DE2A4BF8947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6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552D478-367E-43A0-867D-312620B3653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13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2EA779-9ED2-4D03-BD4C-1FFBD7245940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3317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31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1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32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33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33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7090923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2EA779-9ED2-4D03-BD4C-1FFBD7245940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3317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31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1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32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33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33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526196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893175" cy="6911975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b="1" dirty="0" smtClean="0"/>
              <a:t>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altLang="ru-RU" sz="2400" dirty="0" smtClean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alt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404664"/>
            <a:ext cx="9144000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СЕМИНАР</a:t>
            </a:r>
          </a:p>
          <a:p>
            <a:pPr algn="ctr"/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«Основные направления и содержание</a:t>
            </a:r>
          </a:p>
          <a:p>
            <a:pPr algn="ctr"/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коррекционно-развивающей работы </a:t>
            </a:r>
          </a:p>
          <a:p>
            <a:pPr algn="ctr"/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условиях массовой общеобразовательной школы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»</a:t>
            </a:r>
          </a:p>
          <a:p>
            <a:pPr algn="ctr"/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Детское научное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общество</a:t>
            </a:r>
          </a:p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одна из форм </a:t>
            </a:r>
          </a:p>
          <a:p>
            <a:pPr algn="ctr"/>
            <a:r>
              <a:rPr lang="ru-RU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коррекционно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– развивающей 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работы</a:t>
            </a:r>
          </a:p>
          <a:p>
            <a:pPr algn="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	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endParaRPr lang="ru-RU" sz="20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lvl="8" algn="r"/>
            <a:r>
              <a:rPr lang="ru-RU" sz="2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Черепанова Ольга Петровна,</a:t>
            </a:r>
          </a:p>
          <a:p>
            <a:pPr lvl="8" algn="r"/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учитель начальных классов             </a:t>
            </a:r>
          </a:p>
          <a:p>
            <a:pPr lvl="8" algn="r"/>
            <a:r>
              <a:rPr lang="ru-RU" sz="2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МАОУ  СОШ №40 г. Томска</a:t>
            </a:r>
          </a:p>
          <a:p>
            <a:pPr lvl="8" algn="r"/>
            <a:endParaRPr lang="ru-RU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lvl="8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2015                                 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59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айсберги\семинар  29.10.15\IMG_15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" r="12843"/>
          <a:stretch/>
        </p:blipFill>
        <p:spPr bwMode="auto">
          <a:xfrm>
            <a:off x="488650" y="-43878"/>
            <a:ext cx="3579293" cy="3228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айсберги\семинар  29.10.15\IMG_155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3" r="10710"/>
          <a:stretch/>
        </p:blipFill>
        <p:spPr bwMode="auto">
          <a:xfrm>
            <a:off x="487759" y="2996952"/>
            <a:ext cx="1759691" cy="3642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айсберги\семинар  29.10.15\IMG_157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4" t="10235" r="15450" b="10226"/>
          <a:stretch/>
        </p:blipFill>
        <p:spPr bwMode="auto">
          <a:xfrm>
            <a:off x="6660232" y="2332987"/>
            <a:ext cx="2313710" cy="4306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айсберги\семинар  29.10.15\IMG_156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5" t="5497" r="21590"/>
          <a:stretch/>
        </p:blipFill>
        <p:spPr bwMode="auto">
          <a:xfrm>
            <a:off x="3841450" y="2332987"/>
            <a:ext cx="2034469" cy="4267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10257" y="476672"/>
            <a:ext cx="4499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ПРОЕКТ  «КОРМУШКА»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26287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айсберги\семинар  29.10.15\IMG_1566 - копи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62" b="31602"/>
          <a:stretch/>
        </p:blipFill>
        <p:spPr bwMode="auto">
          <a:xfrm>
            <a:off x="179512" y="188640"/>
            <a:ext cx="1490286" cy="3456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айсберги\семинар  29.10.15\IMG_15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2"/>
            <a:ext cx="4910435" cy="3682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айсберги\семинар  29.10.15\IMG_157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1"/>
          <a:stretch/>
        </p:blipFill>
        <p:spPr bwMode="auto">
          <a:xfrm>
            <a:off x="5580112" y="188640"/>
            <a:ext cx="3430635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9798" y="663495"/>
            <a:ext cx="4104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«Подкормите  </a:t>
            </a:r>
            <a:r>
              <a:rPr lang="ru-RU" sz="3200" b="1" i="1" dirty="0" smtClean="0"/>
              <a:t>птиц</a:t>
            </a:r>
            <a:r>
              <a:rPr lang="ru-RU" sz="3200" b="1" i="1" dirty="0" smtClean="0"/>
              <a:t>!»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0999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айсберги\семинар  29.10.15\IMG_15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9"/>
          <a:stretch/>
        </p:blipFill>
        <p:spPr bwMode="auto">
          <a:xfrm>
            <a:off x="251520" y="3432553"/>
            <a:ext cx="3669040" cy="3161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айсберги\семинар  29.10.15\IMG_15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5" r="19339"/>
          <a:stretch/>
        </p:blipFill>
        <p:spPr bwMode="auto">
          <a:xfrm>
            <a:off x="6012160" y="332656"/>
            <a:ext cx="2917371" cy="3348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айсберги\семинар  29.10.15\IMG_158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4" r="14633"/>
          <a:stretch/>
        </p:blipFill>
        <p:spPr bwMode="auto">
          <a:xfrm>
            <a:off x="4661168" y="3250164"/>
            <a:ext cx="2701984" cy="3526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айсберги\семинар  29.10.15\IMG_158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9" t="11712" r="13237"/>
          <a:stretch/>
        </p:blipFill>
        <p:spPr bwMode="auto">
          <a:xfrm>
            <a:off x="1475656" y="332655"/>
            <a:ext cx="2940337" cy="3099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01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0"/>
            <a:ext cx="8893175" cy="3312095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i="1" dirty="0" smtClean="0">
                <a:effectLst/>
                <a:latin typeface="Times New Roman"/>
                <a:ea typeface="Times New Roman"/>
                <a:cs typeface="Times New Roman"/>
              </a:rPr>
              <a:t>Март-апрель, 2015год.</a:t>
            </a:r>
            <a:r>
              <a:rPr lang="ru-RU" sz="2400" i="1" dirty="0" smtClean="0">
                <a:effectLst/>
                <a:latin typeface="Times New Roman"/>
                <a:ea typeface="Times New Roman"/>
                <a:cs typeface="Times New Roman"/>
              </a:rPr>
              <a:t> Учащимися 4-Г и 2-Г классов созданы проекты, в которых были проведены исследования, а результаты исследований представлены на школьной научно – практической конференции «Мы и окружающий нас мир» и на Первой областной научно-практической конференции «Творчество и наука».   Работы исследователей были отмечены Дипломами победителя и Дипломами в номинациях.</a:t>
            </a:r>
            <a:endParaRPr lang="ru-RU" sz="1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 descr="G:\АПРЕЛЬ-МАЙ 2015\3Г класс - 2014\3 Г класс - дипломы\конференция- дипломы 2015\игорь 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" b="3114"/>
          <a:stretch/>
        </p:blipFill>
        <p:spPr bwMode="auto">
          <a:xfrm>
            <a:off x="179512" y="2996952"/>
            <a:ext cx="2022407" cy="3707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Конференция - 2015\маша 001 (2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" b="3128"/>
          <a:stretch/>
        </p:blipFill>
        <p:spPr bwMode="auto">
          <a:xfrm>
            <a:off x="2915816" y="2974388"/>
            <a:ext cx="2062722" cy="3752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G:\АПРЕЛЬ-МАЙ 2015\3Г класс - 2014\3 Г класс - дипломы\конференция- дипломы 2015\Виталий 0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" b="3264"/>
          <a:stretch/>
        </p:blipFill>
        <p:spPr bwMode="auto">
          <a:xfrm>
            <a:off x="5580112" y="2960084"/>
            <a:ext cx="2187772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1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:\АПРЕЛЬ-МАЙ 2015\3Г класс - 2014\3 Г класс - дипломы\конференция- дипломы 2015\игорь 001 (2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31236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АПРЕЛЬ-МАЙ 2015\3Г класс - 2014\3 Г класс - дипломы\конференция- дипломы 2015\василиса 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315" y="3474234"/>
            <a:ext cx="3312368" cy="2637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АПРЕЛЬ-МАЙ 2015\3Г класс - 2014\3 Г класс - дипломы\конференция- дипломы 2015\виталий 001 (2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817" y="2155473"/>
            <a:ext cx="3274174" cy="2637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89040"/>
            <a:ext cx="3314349" cy="2723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259" y="26886"/>
            <a:ext cx="90637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Открытая областная научно – практическая </a:t>
            </a: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конференция </a:t>
            </a:r>
            <a:r>
              <a:rPr lang="ru-R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школьников «Исследование и творчество»:</a:t>
            </a:r>
          </a:p>
        </p:txBody>
      </p:sp>
    </p:spTree>
    <p:extLst>
      <p:ext uri="{BB962C8B-B14F-4D97-AF65-F5344CB8AC3E}">
        <p14:creationId xmlns:p14="http://schemas.microsoft.com/office/powerpoint/2010/main" val="25321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>
        <p14:gallery dir="l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айсберги\семинар  29.10.15\северск\DSCN46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3262"/>
            <a:ext cx="3456106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айсберги\семинар  29.10.15\северск\DSCN46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" t="5603" r="2810" b="4517"/>
          <a:stretch/>
        </p:blipFill>
        <p:spPr bwMode="auto">
          <a:xfrm>
            <a:off x="5508104" y="3068960"/>
            <a:ext cx="3214176" cy="321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айсберги\семинар  29.10.15\северск\DSCN46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36" y="3173815"/>
            <a:ext cx="3440406" cy="3004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айсберги\семинар  29.10.15\северск\DSCN46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9215"/>
            <a:ext cx="3639367" cy="2729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24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893175" cy="935831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u-RU" altLang="ru-RU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Первая областная научно-практическая конференция «Творчество и наука»</a:t>
            </a:r>
            <a:endParaRPr lang="ru-RU" altLang="ru-R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 descr="E:\Конференция - 2015\Маша- май 2015 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" t="2809" b="3288"/>
          <a:stretch/>
        </p:blipFill>
        <p:spPr bwMode="auto">
          <a:xfrm>
            <a:off x="107505" y="1495515"/>
            <a:ext cx="2664296" cy="5054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E:\Конференция - 2015\Коваженко 00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" b="4655"/>
          <a:stretch/>
        </p:blipFill>
        <p:spPr bwMode="auto">
          <a:xfrm>
            <a:off x="3059832" y="1210219"/>
            <a:ext cx="2641332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Стип Губернатора\конференция- дипломы 2015\игорь 001 (3) - копия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b="2975"/>
          <a:stretch/>
        </p:blipFill>
        <p:spPr bwMode="auto">
          <a:xfrm>
            <a:off x="6134149" y="1497328"/>
            <a:ext cx="2663583" cy="4832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21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altLang="ru-RU" sz="2800" b="1" kern="0" dirty="0">
                <a:solidFill>
                  <a:srgbClr val="AAADCA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Первая областная научно-практическая конференция «Творчество и наука»</a:t>
            </a:r>
            <a:endParaRPr lang="ru-RU" altLang="ru-RU" sz="2800" kern="0" dirty="0">
              <a:solidFill>
                <a:srgbClr val="AAADCA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" name="Рисунок 3" descr="E:\Конференция - 2015\Светлик 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0"/>
          <a:stretch/>
        </p:blipFill>
        <p:spPr bwMode="auto">
          <a:xfrm>
            <a:off x="179512" y="1340768"/>
            <a:ext cx="3067050" cy="528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Стип Губернатора\конференция- дипломы 2015\василиса 001 (2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766" y="970392"/>
            <a:ext cx="3212465" cy="5358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F:\Стип Губернатора\конференция- дипломы 2015\курганский - май 201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097" y="1772817"/>
            <a:ext cx="3255645" cy="4855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878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8912"/>
            <a:ext cx="8362950" cy="6552455"/>
          </a:xfrm>
        </p:spPr>
        <p:txBody>
          <a:bodyPr/>
          <a:lstStyle/>
          <a:p>
            <a:pPr marL="6350" indent="357188" algn="ctr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3600" b="1" dirty="0"/>
              <a:t>Практические </a:t>
            </a:r>
            <a:r>
              <a:rPr lang="ru-RU" altLang="ru-RU" sz="3600" b="1" dirty="0" smtClean="0"/>
              <a:t>задачи, 3 </a:t>
            </a:r>
            <a:r>
              <a:rPr lang="ru-RU" altLang="ru-RU" sz="3600" b="1" dirty="0" smtClean="0"/>
              <a:t>класс</a:t>
            </a:r>
            <a:endParaRPr lang="ru-RU" altLang="ru-RU" b="1" dirty="0"/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/>
              <a:t>1. </a:t>
            </a:r>
            <a:r>
              <a:rPr lang="ru-RU" altLang="ru-RU" sz="2800" dirty="0" smtClean="0"/>
              <a:t>Что происходит внутри Земли?</a:t>
            </a:r>
            <a:endParaRPr lang="ru-RU" altLang="ru-RU" sz="2800" dirty="0"/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/>
              <a:t>2. </a:t>
            </a:r>
            <a:r>
              <a:rPr lang="ru-RU" altLang="ru-RU" sz="2800" dirty="0" smtClean="0"/>
              <a:t>Помогите Пете </a:t>
            </a:r>
            <a:r>
              <a:rPr lang="ru-RU" altLang="ru-RU" sz="2800" dirty="0" err="1" smtClean="0"/>
              <a:t>Семёнову</a:t>
            </a:r>
            <a:r>
              <a:rPr lang="ru-RU" altLang="ru-RU" sz="2800" dirty="0" smtClean="0"/>
              <a:t>.</a:t>
            </a:r>
            <a:endParaRPr lang="ru-RU" altLang="ru-RU" sz="2800" dirty="0"/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 smtClean="0"/>
              <a:t>3-4</a:t>
            </a:r>
            <a:r>
              <a:rPr lang="ru-RU" altLang="ru-RU" sz="2800" dirty="0"/>
              <a:t>. М</a:t>
            </a:r>
            <a:r>
              <a:rPr lang="ru-RU" altLang="ru-RU" sz="2800" dirty="0" smtClean="0"/>
              <a:t>ного ли на Земле льда?</a:t>
            </a:r>
            <a:endParaRPr lang="ru-RU" altLang="ru-RU" sz="2800" dirty="0"/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/>
              <a:t>5. </a:t>
            </a:r>
            <a:r>
              <a:rPr lang="ru-RU" altLang="ru-RU" sz="2800" dirty="0" smtClean="0"/>
              <a:t>Где находится пресная вода?</a:t>
            </a:r>
            <a:endParaRPr lang="ru-RU" altLang="ru-RU" sz="2800" dirty="0"/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/>
              <a:t>6. </a:t>
            </a:r>
            <a:r>
              <a:rPr lang="ru-RU" altLang="ru-RU" sz="2800" dirty="0" smtClean="0"/>
              <a:t>«Многоэтажная» атмосфера Земли.</a:t>
            </a:r>
            <a:endParaRPr lang="ru-RU" altLang="ru-RU" sz="2800" dirty="0"/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/>
              <a:t>7. </a:t>
            </a:r>
            <a:r>
              <a:rPr lang="ru-RU" altLang="ru-RU" sz="2800" dirty="0" smtClean="0"/>
              <a:t>Облака.</a:t>
            </a:r>
            <a:endParaRPr lang="ru-RU" altLang="ru-RU" sz="2800" dirty="0"/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/>
              <a:t>8. </a:t>
            </a:r>
            <a:r>
              <a:rPr lang="ru-RU" altLang="ru-RU" sz="2800" dirty="0" smtClean="0"/>
              <a:t>Сказочный мир горных пещер.</a:t>
            </a:r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 smtClean="0"/>
              <a:t>9. Жизнь под Землёй.</a:t>
            </a:r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 smtClean="0"/>
              <a:t>10. </a:t>
            </a:r>
            <a:r>
              <a:rPr lang="ru-RU" altLang="ru-RU" sz="2800" dirty="0" smtClean="0"/>
              <a:t>Природное </a:t>
            </a:r>
            <a:r>
              <a:rPr lang="ru-RU" altLang="ru-RU" sz="2800" dirty="0" smtClean="0"/>
              <a:t>сообщество – аквариум.</a:t>
            </a:r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 smtClean="0"/>
              <a:t>11. Озеро Байкал.</a:t>
            </a:r>
          </a:p>
          <a:p>
            <a:pPr marL="6350" indent="357188">
              <a:lnSpc>
                <a:spcPct val="90000"/>
              </a:lnSpc>
            </a:pPr>
            <a:r>
              <a:rPr lang="ru-RU" altLang="ru-RU" sz="2800" dirty="0" smtClean="0"/>
              <a:t>12. Стены Древнего Кремля.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16226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29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28964" y="116632"/>
            <a:ext cx="6486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alt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Содержание деятельности</a:t>
            </a:r>
          </a:p>
          <a:p>
            <a:pPr algn="ctr"/>
            <a:r>
              <a:rPr lang="ru-RU" alt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обучающихся в детском научном </a:t>
            </a:r>
          </a:p>
          <a:p>
            <a:pPr algn="ctr"/>
            <a:r>
              <a:rPr lang="ru-RU" alt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обществе «Три кита»</a:t>
            </a:r>
            <a:endParaRPr lang="ru-RU" sz="32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86292"/>
            <a:ext cx="88924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Деятельность </a:t>
            </a:r>
            <a:r>
              <a:rPr lang="ru-RU" sz="2400" b="1" dirty="0"/>
              <a:t>детей в ДНО </a:t>
            </a:r>
            <a:r>
              <a:rPr lang="ru-RU" sz="2400" b="1" dirty="0" smtClean="0"/>
              <a:t>в школе построена </a:t>
            </a:r>
            <a:r>
              <a:rPr lang="ru-RU" sz="2400" b="1" dirty="0"/>
              <a:t>в форме клубной </a:t>
            </a:r>
            <a:r>
              <a:rPr lang="ru-RU" sz="2400" b="1" dirty="0" smtClean="0"/>
              <a:t>работы. Обучающиеся </a:t>
            </a:r>
            <a:r>
              <a:rPr lang="ru-RU" sz="2400" b="1" dirty="0"/>
              <a:t>объединяются в клубы по </a:t>
            </a:r>
            <a:endParaRPr lang="ru-RU" sz="2400" b="1" dirty="0" smtClean="0"/>
          </a:p>
          <a:p>
            <a:r>
              <a:rPr lang="ru-RU" sz="2400" b="1" dirty="0" smtClean="0"/>
              <a:t>трём </a:t>
            </a:r>
            <a:r>
              <a:rPr lang="ru-RU" sz="2400" b="1" dirty="0"/>
              <a:t>направлениям (отсюда – «Три кита</a:t>
            </a:r>
            <a:r>
              <a:rPr lang="ru-RU" sz="2400" b="1" dirty="0" smtClean="0"/>
              <a:t>»)</a:t>
            </a:r>
            <a:endParaRPr lang="ru-RU" sz="2400" b="1" dirty="0" smtClean="0"/>
          </a:p>
          <a:p>
            <a:endParaRPr lang="ru-RU" sz="2400" b="1" dirty="0"/>
          </a:p>
          <a:p>
            <a:pPr marL="457200" indent="-457200">
              <a:buAutoNum type="arabicPeriod"/>
            </a:pPr>
            <a:r>
              <a:rPr lang="ru-RU" sz="2400" b="1" dirty="0" smtClean="0"/>
              <a:t>Клуб </a:t>
            </a:r>
            <a:r>
              <a:rPr lang="ru-RU" sz="2400" b="1" dirty="0"/>
              <a:t>«Мы и окружающий мир» </a:t>
            </a:r>
            <a:endParaRPr lang="ru-RU" sz="2400" b="1" dirty="0" smtClean="0"/>
          </a:p>
          <a:p>
            <a:pPr marL="457200" indent="-457200">
              <a:buAutoNum type="arabicPeriod"/>
            </a:pPr>
            <a:r>
              <a:rPr lang="ru-RU" sz="2400" b="1" dirty="0" smtClean="0"/>
              <a:t>Клуб </a:t>
            </a:r>
            <a:r>
              <a:rPr lang="ru-RU" sz="2400" b="1" dirty="0"/>
              <a:t>«Секреты математики</a:t>
            </a:r>
            <a:r>
              <a:rPr lang="ru-RU" sz="2400" b="1" dirty="0" smtClean="0"/>
              <a:t>»</a:t>
            </a:r>
          </a:p>
          <a:p>
            <a:pPr marL="457200" indent="-457200">
              <a:buAutoNum type="arabicPeriod"/>
            </a:pPr>
            <a:r>
              <a:rPr lang="ru-RU" sz="2400" b="1" dirty="0" smtClean="0"/>
              <a:t>Клуб </a:t>
            </a:r>
            <a:r>
              <a:rPr lang="ru-RU" sz="2400" b="1" dirty="0"/>
              <a:t>«Ключ и заря» </a:t>
            </a:r>
          </a:p>
        </p:txBody>
      </p:sp>
    </p:spTree>
    <p:extLst>
      <p:ext uri="{BB962C8B-B14F-4D97-AF65-F5344CB8AC3E}">
        <p14:creationId xmlns:p14="http://schemas.microsoft.com/office/powerpoint/2010/main" val="8693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784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099CC"/>
              </a:buClr>
              <a:buSzPct val="80000"/>
            </a:pPr>
            <a:r>
              <a:rPr lang="ru-RU" alt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О. А. </a:t>
            </a:r>
            <a:r>
              <a:rPr lang="ru-RU" alt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Захарова, автор программы  по математике (УМК «Перспективная начальная школа»:</a:t>
            </a:r>
            <a:endParaRPr lang="ru-RU" altLang="ru-RU" sz="2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099CC"/>
              </a:buClr>
              <a:buSzPct val="80000"/>
            </a:pPr>
            <a:endParaRPr lang="ru-RU" altLang="ru-RU" sz="28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099CC"/>
              </a:buClr>
              <a:buSzPct val="80000"/>
            </a:pPr>
            <a:r>
              <a:rPr lang="ru-RU" alt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«</a:t>
            </a:r>
            <a:r>
              <a:rPr lang="ru-RU" alt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Сегодня одной из целей изучения математики на ступени начального общего образования является формирование предметных умений и навыков, необходимых для успешного решения учебных и практических задач; формирование способности использовать математические знания в повседневной жизни. </a:t>
            </a:r>
            <a:endParaRPr lang="ru-RU" altLang="ru-RU" sz="28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099CC"/>
              </a:buClr>
              <a:buSzPct val="80000"/>
            </a:pPr>
            <a:r>
              <a:rPr lang="ru-RU" alt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Ситуации</a:t>
            </a:r>
            <a:r>
              <a:rPr lang="ru-RU" alt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относящиеся к любой из </a:t>
            </a:r>
            <a:r>
              <a:rPr lang="ru-RU" alt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областей </a:t>
            </a:r>
            <a:r>
              <a:rPr lang="ru-RU" alt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или областей прикладных знаний, решение которых возможно средствами математики, сегодня по праву относятся к математическим задачам»</a:t>
            </a:r>
          </a:p>
        </p:txBody>
      </p:sp>
    </p:spTree>
    <p:extLst>
      <p:ext uri="{BB962C8B-B14F-4D97-AF65-F5344CB8AC3E}">
        <p14:creationId xmlns:p14="http://schemas.microsoft.com/office/powerpoint/2010/main" val="32259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0"/>
            <a:ext cx="9144000" cy="5733256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u-RU" altLang="ru-RU" sz="2800" b="1" dirty="0" smtClean="0"/>
              <a:t>Целесообразно участие ученика в работе всех трёх клубов – это объясняется основными 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b="1" dirty="0" smtClean="0"/>
              <a:t>типическими свойствами 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b="1" dirty="0" smtClean="0"/>
              <a:t>УМК «Перспективная начальная школа»,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b="1" dirty="0"/>
              <a:t>в</a:t>
            </a:r>
            <a:r>
              <a:rPr lang="ru-RU" altLang="ru-RU" sz="2800" b="1" dirty="0" smtClean="0"/>
              <a:t>зятого за основу содержания программы ДНО:</a:t>
            </a:r>
          </a:p>
          <a:p>
            <a:pPr algn="ctr">
              <a:lnSpc>
                <a:spcPct val="80000"/>
              </a:lnSpc>
              <a:buNone/>
            </a:pPr>
            <a:endParaRPr lang="ru-RU" altLang="ru-RU" sz="2400" b="1" dirty="0" smtClean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altLang="ru-RU" sz="2800" b="1" dirty="0" smtClean="0"/>
              <a:t>интеграция</a:t>
            </a:r>
            <a:r>
              <a:rPr lang="ru-RU" altLang="ru-RU" sz="2800" dirty="0" smtClean="0"/>
              <a:t> обеспечивает формирование у школьников      представлений о целостной картине мира;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endParaRPr lang="ru-RU" altLang="ru-RU" sz="2800" dirty="0" smtClean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altLang="ru-RU" sz="2800" b="1" dirty="0" smtClean="0"/>
              <a:t>интерактивность</a:t>
            </a:r>
            <a:r>
              <a:rPr lang="ru-RU" altLang="ru-RU" sz="2800" dirty="0" smtClean="0"/>
              <a:t> способствует организации деятельности      ребёнка за рамками урока методом прямого диалогового общения с «умным взрослым»;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endParaRPr lang="ru-RU" altLang="ru-RU" sz="2800" dirty="0" smtClean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altLang="ru-RU" sz="2800" b="1" dirty="0" err="1" smtClean="0"/>
              <a:t>инструментальность</a:t>
            </a:r>
            <a:r>
              <a:rPr lang="ru-RU" altLang="ru-RU" sz="2800" dirty="0" smtClean="0"/>
              <a:t> обуславливает самостоятельную деятельность детей, включающую использование словарей, справочников, хрестоматий на уроке и за его пределами, в индивидуальной, парной, групповой работе;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32259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636912"/>
            <a:ext cx="8496944" cy="2520280"/>
          </a:xfrm>
        </p:spPr>
        <p:txBody>
          <a:bodyPr/>
          <a:lstStyle/>
          <a:p>
            <a:pPr lvl="0">
              <a:lnSpc>
                <a:spcPct val="80000"/>
              </a:lnSpc>
              <a:buClr>
                <a:srgbClr val="FFCC00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rgbClr val="FFFFFF"/>
                </a:solidFill>
              </a:rPr>
              <a:t>комплектность предусматривает формирование умений работать с несколькими источниками информации</a:t>
            </a:r>
            <a:r>
              <a:rPr lang="ru-RU" altLang="ru-RU" sz="2800" dirty="0" smtClean="0">
                <a:solidFill>
                  <a:srgbClr val="FFFFFF"/>
                </a:solidFill>
              </a:rPr>
              <a:t>.</a:t>
            </a:r>
          </a:p>
          <a:p>
            <a:pPr lvl="0">
              <a:lnSpc>
                <a:spcPct val="80000"/>
              </a:lnSpc>
              <a:buClr>
                <a:srgbClr val="FFCC00"/>
              </a:buClr>
              <a:buFont typeface="Wingdings" panose="05000000000000000000" pitchFamily="2" charset="2"/>
              <a:buChar char="ü"/>
            </a:pPr>
            <a:endParaRPr lang="ru-RU" altLang="ru-RU" sz="2800" dirty="0">
              <a:solidFill>
                <a:srgbClr val="FFFFFF"/>
              </a:solidFill>
            </a:endParaRPr>
          </a:p>
          <a:p>
            <a:pPr lvl="0">
              <a:lnSpc>
                <a:spcPct val="80000"/>
              </a:lnSpc>
              <a:buClr>
                <a:srgbClr val="FFCC00"/>
              </a:buClr>
              <a:buFont typeface="Wingdings" panose="05000000000000000000" pitchFamily="2" charset="2"/>
              <a:buChar char="ü"/>
            </a:pPr>
            <a:r>
              <a:rPr lang="ru-RU" altLang="ru-RU" sz="2800" dirty="0">
                <a:solidFill>
                  <a:srgbClr val="FFFFFF"/>
                </a:solidFill>
              </a:rPr>
              <a:t>Особое внимание уделяется приобретению жизненного опыта ребёнка через наблюдения, экскурсии, практические занятия, проектно-исследовательскую деятельность и т.д.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188640"/>
            <a:ext cx="91440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altLang="ru-RU" sz="2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Целесообразно участие ученика в работе всех трёх клубов – это объясняется основными</a:t>
            </a: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altLang="ru-RU" sz="2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типическими </a:t>
            </a:r>
            <a:r>
              <a:rPr lang="ru-RU" altLang="ru-RU" sz="2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свойствами  </a:t>
            </a: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altLang="ru-RU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  <a:r>
              <a:rPr lang="ru-RU" altLang="ru-RU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амой программы</a:t>
            </a: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endParaRPr lang="ru-RU" altLang="ru-RU" sz="28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21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31"/>
            <a:ext cx="9143999" cy="1367879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E5E5FF"/>
                </a:solidFill>
                <a:ea typeface="+mj-ea"/>
              </a:rPr>
              <a:t>Организация деятельности</a:t>
            </a:r>
            <a:br>
              <a:rPr lang="ru-RU" altLang="ru-RU" sz="2800" b="1" dirty="0">
                <a:solidFill>
                  <a:srgbClr val="E5E5FF"/>
                </a:solidFill>
                <a:ea typeface="+mj-ea"/>
              </a:rPr>
            </a:br>
            <a:r>
              <a:rPr lang="ru-RU" altLang="ru-RU" sz="2800" b="1" dirty="0" smtClean="0">
                <a:solidFill>
                  <a:srgbClr val="E5E5FF"/>
                </a:solidFill>
                <a:ea typeface="+mj-ea"/>
              </a:rPr>
              <a:t>Расчетно-конструкторского </a:t>
            </a:r>
            <a:r>
              <a:rPr lang="ru-RU" altLang="ru-RU" sz="2800" b="1" dirty="0">
                <a:solidFill>
                  <a:srgbClr val="E5E5FF"/>
                </a:solidFill>
                <a:ea typeface="+mj-ea"/>
              </a:rPr>
              <a:t>бюро </a:t>
            </a:r>
            <a:endParaRPr lang="ru-RU" altLang="ru-RU" sz="2800" b="1" dirty="0" smtClean="0">
              <a:solidFill>
                <a:srgbClr val="E5E5FF"/>
              </a:solidFill>
              <a:ea typeface="+mj-ea"/>
            </a:endParaRPr>
          </a:p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b="1" kern="1200" dirty="0">
                <a:solidFill>
                  <a:srgbClr val="FFFFFF"/>
                </a:solidFill>
                <a:effectLst/>
              </a:rPr>
              <a:t>«Секреты </a:t>
            </a:r>
            <a:r>
              <a:rPr lang="ru-RU" sz="2800" b="1" kern="1200" dirty="0" smtClean="0">
                <a:solidFill>
                  <a:srgbClr val="FFFFFF"/>
                </a:solidFill>
                <a:effectLst/>
              </a:rPr>
              <a:t>математики»  </a:t>
            </a:r>
            <a:r>
              <a:rPr lang="ru-RU" altLang="ru-RU" sz="2800" b="1" dirty="0" smtClean="0">
                <a:solidFill>
                  <a:srgbClr val="E5E5FF"/>
                </a:solidFill>
                <a:ea typeface="+mj-ea"/>
              </a:rPr>
              <a:t> </a:t>
            </a:r>
            <a:endParaRPr lang="ru-RU" sz="28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484784"/>
            <a:ext cx="9144000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/>
                <a:ea typeface="Microsoft Sans Serif"/>
                <a:cs typeface="Microsoft Sans Serif"/>
              </a:rPr>
              <a:t>В рамках клуба «Секреты математики»  ученикам предлагается принять участие в работе Расчётно-конструкторского бюро, организованного в интеграции с  научным клубом «Мы и окружающий мир</a:t>
            </a:r>
            <a:r>
              <a:rPr lang="ru-RU" sz="2400" dirty="0" smtClean="0">
                <a:latin typeface="Times New Roman"/>
                <a:ea typeface="Microsoft Sans Serif"/>
                <a:cs typeface="Microsoft Sans Serif"/>
              </a:rPr>
              <a:t>».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/>
                <a:ea typeface="Microsoft Sans Serif"/>
                <a:cs typeface="Microsoft Sans Serif"/>
              </a:rPr>
              <a:t>Бюро </a:t>
            </a:r>
            <a:r>
              <a:rPr lang="ru-RU" sz="2400" dirty="0">
                <a:latin typeface="Times New Roman"/>
                <a:ea typeface="Microsoft Sans Serif"/>
                <a:cs typeface="Microsoft Sans Serif"/>
              </a:rPr>
              <a:t>занимается изучением вопросов, ответы на которые могут дать математические исследования и </a:t>
            </a:r>
            <a:r>
              <a:rPr lang="ru-RU" sz="2400" dirty="0" smtClean="0">
                <a:latin typeface="Times New Roman"/>
                <a:ea typeface="Microsoft Sans Serif"/>
                <a:cs typeface="Microsoft Sans Serif"/>
              </a:rPr>
              <a:t>моделирование.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/>
                <a:ea typeface="Microsoft Sans Serif"/>
                <a:cs typeface="Microsoft Sans Serif"/>
              </a:rPr>
              <a:t>Деятельность </a:t>
            </a:r>
            <a:r>
              <a:rPr lang="ru-RU" sz="2400" dirty="0">
                <a:latin typeface="Times New Roman"/>
                <a:ea typeface="Microsoft Sans Serif"/>
                <a:cs typeface="Microsoft Sans Serif"/>
              </a:rPr>
              <a:t>учащихся заключается в выполнении всевозможных расчётов, постройки схем, чертежей, карт, конструировании моделей из бумаги и пластилина.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FFF00"/>
                </a:solidFill>
                <a:latin typeface="Times New Roman"/>
                <a:ea typeface="Microsoft Sans Serif"/>
                <a:cs typeface="Microsoft Sans Serif"/>
              </a:rPr>
              <a:t>Результаты 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ea typeface="Microsoft Sans Serif"/>
                <a:cs typeface="Microsoft Sans Serif"/>
              </a:rPr>
              <a:t>поисков учащиеся могут направить в «Расчётно-конструкторское бюро» по адресу: 117997, г. Москва, ул. Профсоюзная, д.90, офис 602 и в ответ получить рецензию.</a:t>
            </a:r>
            <a:endParaRPr lang="ru-RU" sz="2400" b="1" dirty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259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6"/>
            <a:ext cx="8640960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В процессе образовательной деятельности в ДНО ученики выполняют разнообразные задания и самостоятельно отправляют их в «Школьный клуб» (г. Москва) для дальнейшего оценивания и получения подтверждающих документов (сертификатов, грамот,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дипломов), что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позволяет с уверенностью утверждать: это способствует  как формированию ключевых компетенций  и универсальных учебных действий обучающихся, так и получению детьми общественного признания их личного опыта и  успеха, пополнению портфолио ученика.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259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88641"/>
            <a:ext cx="8676457" cy="216024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altLang="ru-RU" sz="2400" b="1" dirty="0" smtClean="0"/>
              <a:t>    В марте 2014года  </a:t>
            </a:r>
            <a:r>
              <a:rPr lang="ru-RU" altLang="ru-RU" sz="2400" dirty="0" smtClean="0"/>
              <a:t>учащиеся 3-Г класса создавая свои проекты, провели исследования и результаты исследований были представили на школьной научно – практической конференции «Мы и окружающий нас мир» и на Первой областной научно-практической конференции «Творчество и наука».   Их работы были отмечены Дипломами победителя.</a:t>
            </a:r>
          </a:p>
        </p:txBody>
      </p:sp>
      <p:pic>
        <p:nvPicPr>
          <p:cNvPr id="4" name="Рисунок 3" descr="G:\АПРЕЛЬ-МАЙ 2015\3Г класс - 2014\3 Г класс - дипломы\март 2014школьная конференция\куликов - школьная 201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2160240" cy="4053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04655" y="2707358"/>
            <a:ext cx="2160240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G:\АПРЕЛЬ-МАЙ 2015\3Г класс - 2014\3 Г класс - дипломы\март 2014школьная конференция\куликов  -  март 201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5" r="3651"/>
          <a:stretch/>
        </p:blipFill>
        <p:spPr bwMode="auto">
          <a:xfrm>
            <a:off x="4355976" y="2237768"/>
            <a:ext cx="2309727" cy="4051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АПРЕЛЬ-МАЙ 2015\3Г класс - 2014\3 Г класс - дипломы\март 2014школьная конференция\цуц 00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" r="51801"/>
          <a:stretch/>
        </p:blipFill>
        <p:spPr bwMode="auto">
          <a:xfrm>
            <a:off x="6444208" y="2841160"/>
            <a:ext cx="2304256" cy="3907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1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893175" cy="6911975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Учащиеся 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1-го класса 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работали над проектом  «Подкормите 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птиц!». 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Учениками совместно с родителями  классов  были изготовлены кормушки для птиц.  Учащиеся принесли и развесили  свои кормушки на территории  школьного парка. Всю зиму дети наблюдали за 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содержимым 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в кормушках, регулярно подсыпали корм, следили, чтобы кормушки хорошо были прикреплены к растениям. В конце третьей четверти на сайте школы Электронной газеты «Сорока-Белобока» корреспонденты газеты рассказали о продолжительном проекте «Подкормите птиц!»  были отмечены дипломами.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F:\Стип Губернатора\ДИПЛОМЫ-май 2015\2014.1\май 2014. - копия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61"/>
          <a:stretch/>
        </p:blipFill>
        <p:spPr bwMode="auto">
          <a:xfrm>
            <a:off x="3851920" y="3140968"/>
            <a:ext cx="4248471" cy="32812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1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773</Words>
  <Application>Microsoft Office PowerPoint</Application>
  <PresentationFormat>Экран (4:3)</PresentationFormat>
  <Paragraphs>74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Течение</vt:lpstr>
      <vt:lpstr>2_Течение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User-777</dc:creator>
  <cp:lastModifiedBy>User-777</cp:lastModifiedBy>
  <cp:revision>27</cp:revision>
  <dcterms:created xsi:type="dcterms:W3CDTF">2015-10-28T09:03:30Z</dcterms:created>
  <dcterms:modified xsi:type="dcterms:W3CDTF">2015-10-29T11:26:14Z</dcterms:modified>
</cp:coreProperties>
</file>